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</p:sldMasterIdLst>
  <p:notesMasterIdLst>
    <p:notesMasterId r:id="rId21"/>
  </p:notesMasterIdLst>
  <p:sldIdLst>
    <p:sldId id="256" r:id="rId8"/>
    <p:sldId id="258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71" r:id="rId18"/>
    <p:sldId id="272" r:id="rId19"/>
    <p:sldId id="263" r:id="rId20"/>
  </p:sldIdLst>
  <p:sldSz cx="9144000" cy="5143500" type="screen16x9"/>
  <p:notesSz cx="6858000" cy="9144000"/>
  <p:defaultTextStyle>
    <a:defPPr>
      <a:defRPr lang="en-US"/>
    </a:defPPr>
    <a:lvl1pPr marL="0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1pPr>
    <a:lvl2pPr marL="89714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2pPr>
    <a:lvl3pPr marL="179431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3pPr>
    <a:lvl4pPr marL="269146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4pPr>
    <a:lvl5pPr marL="358861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5pPr>
    <a:lvl6pPr marL="448576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6pPr>
    <a:lvl7pPr marL="538290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7pPr>
    <a:lvl8pPr marL="628007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8pPr>
    <a:lvl9pPr marL="717721" algn="l" defTabSz="89714" rtl="0" eaLnBrk="1" latinLnBrk="0" hangingPunct="1">
      <a:defRPr sz="3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5DF"/>
    <a:srgbClr val="E1E1E1"/>
    <a:srgbClr val="00A1BC"/>
    <a:srgbClr val="00B4D2"/>
    <a:srgbClr val="00A0D2"/>
    <a:srgbClr val="0095BB"/>
    <a:srgbClr val="00B0DC"/>
    <a:srgbClr val="00B0BE"/>
    <a:srgbClr val="008DB0"/>
    <a:srgbClr val="00B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33"/>
    <p:restoredTop sz="94623"/>
  </p:normalViewPr>
  <p:slideViewPr>
    <p:cSldViewPr snapToGrid="0" snapToObjects="1">
      <p:cViewPr varScale="1">
        <p:scale>
          <a:sx n="150" d="100"/>
          <a:sy n="150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85ACC-7566-4D45-A985-3729A2E65168}" type="datetimeFigureOut">
              <a:rPr lang="en-US" smtClean="0"/>
              <a:t>17-Jun-21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4824E-09F4-6D40-98EA-9D82F5F58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1pPr>
    <a:lvl2pPr marL="342632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2pPr>
    <a:lvl3pPr marL="685263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3pPr>
    <a:lvl4pPr marL="1027893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4pPr>
    <a:lvl5pPr marL="1370525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5pPr>
    <a:lvl6pPr marL="1713156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6pPr>
    <a:lvl7pPr marL="2055788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7pPr>
    <a:lvl8pPr marL="2398418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8pPr>
    <a:lvl9pPr marL="2741049" algn="l" defTabSz="685263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96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3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85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24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18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1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0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jp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3.emf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8EE887FA-C0FC-E342-ABF2-9814A05C2E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0"/>
            <a:ext cx="9144000" cy="51428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505C7F-A6CF-D248-952C-36F2040C641E}"/>
              </a:ext>
            </a:extLst>
          </p:cNvPr>
          <p:cNvSpPr/>
          <p:nvPr userDrawn="1"/>
        </p:nvSpPr>
        <p:spPr>
          <a:xfrm>
            <a:off x="1" y="4876244"/>
            <a:ext cx="9144000" cy="256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C5158-FDC6-F940-91AB-3B9665AAF961}"/>
              </a:ext>
            </a:extLst>
          </p:cNvPr>
          <p:cNvSpPr txBox="1"/>
          <p:nvPr userDrawn="1"/>
        </p:nvSpPr>
        <p:spPr>
          <a:xfrm>
            <a:off x="7920635" y="4895301"/>
            <a:ext cx="1075157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F5C8F-818D-D540-B729-29710F7029AD}"/>
              </a:ext>
            </a:extLst>
          </p:cNvPr>
          <p:cNvSpPr/>
          <p:nvPr userDrawn="1"/>
        </p:nvSpPr>
        <p:spPr>
          <a:xfrm>
            <a:off x="123276" y="4875274"/>
            <a:ext cx="3772372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E79601-E553-A349-BA44-52D590EC0A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51778" y="283003"/>
            <a:ext cx="1879332" cy="498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7CE3A-71B4-EA4B-9350-586F5C95717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4288" y="287283"/>
            <a:ext cx="1967734" cy="4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BD6523-3A1A-DB4B-80D9-683FE6F6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89500"/>
            <a:ext cx="91440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B76B-3BB9-0C42-9B96-0E4249F9C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881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5E263-5EB9-FD4E-9ADB-7610281CDD3D}"/>
              </a:ext>
            </a:extLst>
          </p:cNvPr>
          <p:cNvSpPr txBox="1"/>
          <p:nvPr userDrawn="1"/>
        </p:nvSpPr>
        <p:spPr>
          <a:xfrm>
            <a:off x="7863574" y="4895381"/>
            <a:ext cx="1239874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21" name="Text Box 174">
            <a:extLst>
              <a:ext uri="{FF2B5EF4-FFF2-40B4-BE49-F238E27FC236}">
                <a16:creationId xmlns:a16="http://schemas.microsoft.com/office/drawing/2014/main" id="{7A1C0339-EC0C-9949-BCF0-B4EF5C7FB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936" y="4764219"/>
            <a:ext cx="4301370" cy="11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0604" tIns="10301" rIns="20604" bIns="10301">
            <a:spAutoFit/>
          </a:bodyPr>
          <a:lstStyle/>
          <a:p>
            <a:pPr defTabSz="207618" eaLnBrk="0" hangingPunct="0">
              <a:spcBef>
                <a:spcPct val="50000"/>
              </a:spcBef>
            </a:pPr>
            <a:r>
              <a:rPr lang="en-US" sz="635" b="1" dirty="0">
                <a:solidFill>
                  <a:schemeClr val="tx1"/>
                </a:solidFill>
                <a:latin typeface="Avenir Heavy"/>
                <a:cs typeface="Avenir Heavy"/>
              </a:rPr>
              <a:t>Disclaimer: </a:t>
            </a:r>
            <a:r>
              <a:rPr lang="en-US" sz="498" dirty="0">
                <a:solidFill>
                  <a:schemeClr val="tx1"/>
                </a:solidFill>
                <a:latin typeface="Avenir Medium"/>
                <a:cs typeface="Avenir Medium"/>
              </a:rPr>
              <a:t>The views expressed on this poster are those of the author and do not necessarily reflect the view of the CTBTO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7E4A3-F85F-FB48-A99F-8A66173D7825}"/>
              </a:ext>
            </a:extLst>
          </p:cNvPr>
          <p:cNvSpPr txBox="1"/>
          <p:nvPr userDrawn="1"/>
        </p:nvSpPr>
        <p:spPr>
          <a:xfrm>
            <a:off x="115330" y="536156"/>
            <a:ext cx="1238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baseline="0" dirty="0">
                <a:solidFill>
                  <a:schemeClr val="bg1"/>
                </a:solidFill>
                <a:latin typeface="DIN-Light" pitchFamily="2" charset="0"/>
              </a:rPr>
              <a:t>Poster No.:</a:t>
            </a:r>
            <a:endParaRPr lang="en-US" sz="1100" b="0" i="0" baseline="0" dirty="0">
              <a:solidFill>
                <a:schemeClr val="bg1"/>
              </a:solidFill>
              <a:latin typeface="DIN-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E80C-FF21-D348-805F-71CCC8E6029F}"/>
              </a:ext>
            </a:extLst>
          </p:cNvPr>
          <p:cNvSpPr/>
          <p:nvPr userDrawn="1"/>
        </p:nvSpPr>
        <p:spPr>
          <a:xfrm>
            <a:off x="78895" y="4895381"/>
            <a:ext cx="3674008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39673-EC0F-DD42-ACA8-0433E815E767}"/>
              </a:ext>
            </a:extLst>
          </p:cNvPr>
          <p:cNvSpPr/>
          <p:nvPr userDrawn="1"/>
        </p:nvSpPr>
        <p:spPr>
          <a:xfrm>
            <a:off x="947352" y="564599"/>
            <a:ext cx="683094" cy="20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24655-8128-A046-A777-D08AC067DE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1640" y="141123"/>
            <a:ext cx="1408805" cy="35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FC8EC-9B23-3E48-AB9F-A161B5282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4666" y="215729"/>
            <a:ext cx="1687983" cy="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BD6523-3A1A-DB4B-80D9-683FE6F6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89500"/>
            <a:ext cx="91440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B76B-3BB9-0C42-9B96-0E4249F9C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881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5E263-5EB9-FD4E-9ADB-7610281CDD3D}"/>
              </a:ext>
            </a:extLst>
          </p:cNvPr>
          <p:cNvSpPr txBox="1"/>
          <p:nvPr userDrawn="1"/>
        </p:nvSpPr>
        <p:spPr>
          <a:xfrm>
            <a:off x="7863574" y="4895381"/>
            <a:ext cx="1239874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21" name="Text Box 174">
            <a:extLst>
              <a:ext uri="{FF2B5EF4-FFF2-40B4-BE49-F238E27FC236}">
                <a16:creationId xmlns:a16="http://schemas.microsoft.com/office/drawing/2014/main" id="{7A1C0339-EC0C-9949-BCF0-B4EF5C7FB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936" y="4764219"/>
            <a:ext cx="4301370" cy="11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0604" tIns="10301" rIns="20604" bIns="10301">
            <a:spAutoFit/>
          </a:bodyPr>
          <a:lstStyle/>
          <a:p>
            <a:pPr defTabSz="207618" eaLnBrk="0" hangingPunct="0">
              <a:spcBef>
                <a:spcPct val="50000"/>
              </a:spcBef>
            </a:pPr>
            <a:r>
              <a:rPr lang="en-US" sz="635" b="1" dirty="0">
                <a:solidFill>
                  <a:schemeClr val="tx1"/>
                </a:solidFill>
                <a:latin typeface="Avenir Heavy"/>
                <a:cs typeface="Avenir Heavy"/>
              </a:rPr>
              <a:t>Disclaimer: </a:t>
            </a:r>
            <a:r>
              <a:rPr lang="en-US" sz="498" dirty="0">
                <a:solidFill>
                  <a:schemeClr val="tx1"/>
                </a:solidFill>
                <a:latin typeface="Avenir Medium"/>
                <a:cs typeface="Avenir Medium"/>
              </a:rPr>
              <a:t>The views expressed on this poster are those of the author and do not necessarily reflect the view of the CTBTO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7E4A3-F85F-FB48-A99F-8A66173D7825}"/>
              </a:ext>
            </a:extLst>
          </p:cNvPr>
          <p:cNvSpPr txBox="1"/>
          <p:nvPr userDrawn="1"/>
        </p:nvSpPr>
        <p:spPr>
          <a:xfrm>
            <a:off x="115330" y="536156"/>
            <a:ext cx="1238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baseline="0" dirty="0">
                <a:solidFill>
                  <a:schemeClr val="bg1"/>
                </a:solidFill>
                <a:latin typeface="DIN-Light" pitchFamily="2" charset="0"/>
              </a:rPr>
              <a:t>Poster No.:</a:t>
            </a:r>
            <a:endParaRPr lang="en-US" sz="1100" b="0" i="0" baseline="0" dirty="0">
              <a:solidFill>
                <a:schemeClr val="bg1"/>
              </a:solidFill>
              <a:latin typeface="DIN-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E80C-FF21-D348-805F-71CCC8E6029F}"/>
              </a:ext>
            </a:extLst>
          </p:cNvPr>
          <p:cNvSpPr/>
          <p:nvPr userDrawn="1"/>
        </p:nvSpPr>
        <p:spPr>
          <a:xfrm>
            <a:off x="78895" y="4895381"/>
            <a:ext cx="3674008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39673-EC0F-DD42-ACA8-0433E815E767}"/>
              </a:ext>
            </a:extLst>
          </p:cNvPr>
          <p:cNvSpPr/>
          <p:nvPr userDrawn="1"/>
        </p:nvSpPr>
        <p:spPr>
          <a:xfrm>
            <a:off x="947352" y="564599"/>
            <a:ext cx="683094" cy="20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24655-8128-A046-A777-D08AC067DE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1640" y="141123"/>
            <a:ext cx="1408805" cy="35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FC8EC-9B23-3E48-AB9F-A161B5282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4666" y="215729"/>
            <a:ext cx="1687983" cy="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BD6523-3A1A-DB4B-80D9-683FE6F6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89500"/>
            <a:ext cx="91440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B76B-3BB9-0C42-9B96-0E4249F9C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881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5E263-5EB9-FD4E-9ADB-7610281CDD3D}"/>
              </a:ext>
            </a:extLst>
          </p:cNvPr>
          <p:cNvSpPr txBox="1"/>
          <p:nvPr userDrawn="1"/>
        </p:nvSpPr>
        <p:spPr>
          <a:xfrm>
            <a:off x="7863574" y="4895381"/>
            <a:ext cx="1239874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21" name="Text Box 174">
            <a:extLst>
              <a:ext uri="{FF2B5EF4-FFF2-40B4-BE49-F238E27FC236}">
                <a16:creationId xmlns:a16="http://schemas.microsoft.com/office/drawing/2014/main" id="{7A1C0339-EC0C-9949-BCF0-B4EF5C7FB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936" y="4764219"/>
            <a:ext cx="4301370" cy="11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0604" tIns="10301" rIns="20604" bIns="10301">
            <a:spAutoFit/>
          </a:bodyPr>
          <a:lstStyle/>
          <a:p>
            <a:pPr defTabSz="207618" eaLnBrk="0" hangingPunct="0">
              <a:spcBef>
                <a:spcPct val="50000"/>
              </a:spcBef>
            </a:pPr>
            <a:r>
              <a:rPr lang="en-US" sz="635" b="1" dirty="0">
                <a:solidFill>
                  <a:schemeClr val="tx1"/>
                </a:solidFill>
                <a:latin typeface="Avenir Heavy"/>
                <a:cs typeface="Avenir Heavy"/>
              </a:rPr>
              <a:t>Disclaimer: </a:t>
            </a:r>
            <a:r>
              <a:rPr lang="en-US" sz="498" dirty="0">
                <a:solidFill>
                  <a:schemeClr val="tx1"/>
                </a:solidFill>
                <a:latin typeface="Avenir Medium"/>
                <a:cs typeface="Avenir Medium"/>
              </a:rPr>
              <a:t>The views expressed on this poster are those of the author and do not necessarily reflect the view of the CTBTO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7E4A3-F85F-FB48-A99F-8A66173D7825}"/>
              </a:ext>
            </a:extLst>
          </p:cNvPr>
          <p:cNvSpPr txBox="1"/>
          <p:nvPr userDrawn="1"/>
        </p:nvSpPr>
        <p:spPr>
          <a:xfrm>
            <a:off x="115330" y="536156"/>
            <a:ext cx="1238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baseline="0" dirty="0">
                <a:solidFill>
                  <a:schemeClr val="bg1"/>
                </a:solidFill>
                <a:latin typeface="DIN-Light" pitchFamily="2" charset="0"/>
              </a:rPr>
              <a:t>Poster No.:</a:t>
            </a:r>
            <a:endParaRPr lang="en-US" sz="1100" b="0" i="0" baseline="0" dirty="0">
              <a:solidFill>
                <a:schemeClr val="bg1"/>
              </a:solidFill>
              <a:latin typeface="DIN-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E80C-FF21-D348-805F-71CCC8E6029F}"/>
              </a:ext>
            </a:extLst>
          </p:cNvPr>
          <p:cNvSpPr/>
          <p:nvPr userDrawn="1"/>
        </p:nvSpPr>
        <p:spPr>
          <a:xfrm>
            <a:off x="78895" y="4895381"/>
            <a:ext cx="3674008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39673-EC0F-DD42-ACA8-0433E815E767}"/>
              </a:ext>
            </a:extLst>
          </p:cNvPr>
          <p:cNvSpPr/>
          <p:nvPr userDrawn="1"/>
        </p:nvSpPr>
        <p:spPr>
          <a:xfrm>
            <a:off x="947352" y="564599"/>
            <a:ext cx="683094" cy="20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24655-8128-A046-A777-D08AC067DE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1640" y="141123"/>
            <a:ext cx="1408805" cy="35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FC8EC-9B23-3E48-AB9F-A161B5282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4666" y="215729"/>
            <a:ext cx="1687983" cy="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BD6523-3A1A-DB4B-80D9-683FE6F6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89500"/>
            <a:ext cx="91440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B76B-3BB9-0C42-9B96-0E4249F9C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881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5E263-5EB9-FD4E-9ADB-7610281CDD3D}"/>
              </a:ext>
            </a:extLst>
          </p:cNvPr>
          <p:cNvSpPr txBox="1"/>
          <p:nvPr userDrawn="1"/>
        </p:nvSpPr>
        <p:spPr>
          <a:xfrm>
            <a:off x="7863574" y="4895381"/>
            <a:ext cx="1239874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21" name="Text Box 174">
            <a:extLst>
              <a:ext uri="{FF2B5EF4-FFF2-40B4-BE49-F238E27FC236}">
                <a16:creationId xmlns:a16="http://schemas.microsoft.com/office/drawing/2014/main" id="{7A1C0339-EC0C-9949-BCF0-B4EF5C7FB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936" y="4764219"/>
            <a:ext cx="4301370" cy="11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0604" tIns="10301" rIns="20604" bIns="10301">
            <a:spAutoFit/>
          </a:bodyPr>
          <a:lstStyle/>
          <a:p>
            <a:pPr defTabSz="207618" eaLnBrk="0" hangingPunct="0">
              <a:spcBef>
                <a:spcPct val="50000"/>
              </a:spcBef>
            </a:pPr>
            <a:r>
              <a:rPr lang="en-US" sz="635" b="1" dirty="0">
                <a:solidFill>
                  <a:schemeClr val="tx1"/>
                </a:solidFill>
                <a:latin typeface="Avenir Heavy"/>
                <a:cs typeface="Avenir Heavy"/>
              </a:rPr>
              <a:t>Disclaimer: </a:t>
            </a:r>
            <a:r>
              <a:rPr lang="en-US" sz="498" dirty="0">
                <a:solidFill>
                  <a:schemeClr val="tx1"/>
                </a:solidFill>
                <a:latin typeface="Avenir Medium"/>
                <a:cs typeface="Avenir Medium"/>
              </a:rPr>
              <a:t>The views expressed on this poster are those of the author and do not necessarily reflect the view of the CTBTO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7E4A3-F85F-FB48-A99F-8A66173D7825}"/>
              </a:ext>
            </a:extLst>
          </p:cNvPr>
          <p:cNvSpPr txBox="1"/>
          <p:nvPr userDrawn="1"/>
        </p:nvSpPr>
        <p:spPr>
          <a:xfrm>
            <a:off x="115330" y="536156"/>
            <a:ext cx="1238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baseline="0" dirty="0">
                <a:solidFill>
                  <a:schemeClr val="bg1"/>
                </a:solidFill>
                <a:latin typeface="DIN-Light" pitchFamily="2" charset="0"/>
              </a:rPr>
              <a:t>Poster No.:</a:t>
            </a:r>
            <a:endParaRPr lang="en-US" sz="1100" b="0" i="0" baseline="0" dirty="0">
              <a:solidFill>
                <a:schemeClr val="bg1"/>
              </a:solidFill>
              <a:latin typeface="DIN-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E80C-FF21-D348-805F-71CCC8E6029F}"/>
              </a:ext>
            </a:extLst>
          </p:cNvPr>
          <p:cNvSpPr/>
          <p:nvPr userDrawn="1"/>
        </p:nvSpPr>
        <p:spPr>
          <a:xfrm>
            <a:off x="78895" y="4895381"/>
            <a:ext cx="3674008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39673-EC0F-DD42-ACA8-0433E815E767}"/>
              </a:ext>
            </a:extLst>
          </p:cNvPr>
          <p:cNvSpPr/>
          <p:nvPr userDrawn="1"/>
        </p:nvSpPr>
        <p:spPr>
          <a:xfrm>
            <a:off x="947352" y="564599"/>
            <a:ext cx="683094" cy="20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24655-8128-A046-A777-D08AC067DE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1640" y="141123"/>
            <a:ext cx="1408805" cy="35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FC8EC-9B23-3E48-AB9F-A161B5282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4666" y="215729"/>
            <a:ext cx="1687983" cy="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7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BD6523-3A1A-DB4B-80D9-683FE6F6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89500"/>
            <a:ext cx="91440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B76B-3BB9-0C42-9B96-0E4249F9C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881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5E263-5EB9-FD4E-9ADB-7610281CDD3D}"/>
              </a:ext>
            </a:extLst>
          </p:cNvPr>
          <p:cNvSpPr txBox="1"/>
          <p:nvPr userDrawn="1"/>
        </p:nvSpPr>
        <p:spPr>
          <a:xfrm>
            <a:off x="7863574" y="4895381"/>
            <a:ext cx="1239874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21" name="Text Box 174">
            <a:extLst>
              <a:ext uri="{FF2B5EF4-FFF2-40B4-BE49-F238E27FC236}">
                <a16:creationId xmlns:a16="http://schemas.microsoft.com/office/drawing/2014/main" id="{7A1C0339-EC0C-9949-BCF0-B4EF5C7FB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936" y="4764219"/>
            <a:ext cx="4301370" cy="11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0604" tIns="10301" rIns="20604" bIns="10301">
            <a:spAutoFit/>
          </a:bodyPr>
          <a:lstStyle/>
          <a:p>
            <a:pPr defTabSz="207618" eaLnBrk="0" hangingPunct="0">
              <a:spcBef>
                <a:spcPct val="50000"/>
              </a:spcBef>
            </a:pPr>
            <a:r>
              <a:rPr lang="en-US" sz="635" b="1" dirty="0">
                <a:solidFill>
                  <a:schemeClr val="tx1"/>
                </a:solidFill>
                <a:latin typeface="Avenir Heavy"/>
                <a:cs typeface="Avenir Heavy"/>
              </a:rPr>
              <a:t>Disclaimer: </a:t>
            </a:r>
            <a:r>
              <a:rPr lang="en-US" sz="498" dirty="0">
                <a:solidFill>
                  <a:schemeClr val="tx1"/>
                </a:solidFill>
                <a:latin typeface="Avenir Medium"/>
                <a:cs typeface="Avenir Medium"/>
              </a:rPr>
              <a:t>The views expressed on this poster are those of the author and do not necessarily reflect the view of the CTBTO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7E4A3-F85F-FB48-A99F-8A66173D7825}"/>
              </a:ext>
            </a:extLst>
          </p:cNvPr>
          <p:cNvSpPr txBox="1"/>
          <p:nvPr userDrawn="1"/>
        </p:nvSpPr>
        <p:spPr>
          <a:xfrm>
            <a:off x="115330" y="536156"/>
            <a:ext cx="1238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baseline="0" dirty="0">
                <a:solidFill>
                  <a:schemeClr val="bg1"/>
                </a:solidFill>
                <a:latin typeface="DIN-Light" pitchFamily="2" charset="0"/>
              </a:rPr>
              <a:t>Poster No.:</a:t>
            </a:r>
            <a:endParaRPr lang="en-US" sz="1100" b="0" i="0" baseline="0" dirty="0">
              <a:solidFill>
                <a:schemeClr val="bg1"/>
              </a:solidFill>
              <a:latin typeface="DIN-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E80C-FF21-D348-805F-71CCC8E6029F}"/>
              </a:ext>
            </a:extLst>
          </p:cNvPr>
          <p:cNvSpPr/>
          <p:nvPr userDrawn="1"/>
        </p:nvSpPr>
        <p:spPr>
          <a:xfrm>
            <a:off x="78895" y="4895381"/>
            <a:ext cx="3674008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39673-EC0F-DD42-ACA8-0433E815E767}"/>
              </a:ext>
            </a:extLst>
          </p:cNvPr>
          <p:cNvSpPr/>
          <p:nvPr userDrawn="1"/>
        </p:nvSpPr>
        <p:spPr>
          <a:xfrm>
            <a:off x="947352" y="564599"/>
            <a:ext cx="683094" cy="20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24655-8128-A046-A777-D08AC067DE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1640" y="141123"/>
            <a:ext cx="1408805" cy="35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FC8EC-9B23-3E48-AB9F-A161B5282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4666" y="215729"/>
            <a:ext cx="1687983" cy="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BD6523-3A1A-DB4B-80D9-683FE6F697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89500"/>
            <a:ext cx="91440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B76B-3BB9-0C42-9B96-0E4249F9C7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881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5E263-5EB9-FD4E-9ADB-7610281CDD3D}"/>
              </a:ext>
            </a:extLst>
          </p:cNvPr>
          <p:cNvSpPr txBox="1"/>
          <p:nvPr userDrawn="1"/>
        </p:nvSpPr>
        <p:spPr>
          <a:xfrm>
            <a:off x="7863574" y="4895381"/>
            <a:ext cx="1239874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99" b="0" i="0" baseline="0" dirty="0">
                <a:solidFill>
                  <a:schemeClr val="bg1"/>
                </a:solidFill>
                <a:latin typeface="DIN-Medium" pitchFamily="2" charset="0"/>
              </a:rPr>
              <a:t>CTBTO.ORG</a:t>
            </a:r>
          </a:p>
        </p:txBody>
      </p:sp>
      <p:sp>
        <p:nvSpPr>
          <p:cNvPr id="21" name="Text Box 174">
            <a:extLst>
              <a:ext uri="{FF2B5EF4-FFF2-40B4-BE49-F238E27FC236}">
                <a16:creationId xmlns:a16="http://schemas.microsoft.com/office/drawing/2014/main" id="{7A1C0339-EC0C-9949-BCF0-B4EF5C7FB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936" y="4764219"/>
            <a:ext cx="4301370" cy="11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0604" tIns="10301" rIns="20604" bIns="10301">
            <a:spAutoFit/>
          </a:bodyPr>
          <a:lstStyle/>
          <a:p>
            <a:pPr defTabSz="207618" eaLnBrk="0" hangingPunct="0">
              <a:spcBef>
                <a:spcPct val="50000"/>
              </a:spcBef>
            </a:pPr>
            <a:r>
              <a:rPr lang="en-US" sz="635" b="1" dirty="0">
                <a:solidFill>
                  <a:schemeClr val="tx1"/>
                </a:solidFill>
                <a:latin typeface="Avenir Heavy"/>
                <a:cs typeface="Avenir Heavy"/>
              </a:rPr>
              <a:t>Disclaimer: </a:t>
            </a:r>
            <a:r>
              <a:rPr lang="en-US" sz="498" dirty="0">
                <a:solidFill>
                  <a:schemeClr val="tx1"/>
                </a:solidFill>
                <a:latin typeface="Avenir Medium"/>
                <a:cs typeface="Avenir Medium"/>
              </a:rPr>
              <a:t>The views expressed on this poster are those of the author and do not necessarily reflect the view of the CTBTO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7E4A3-F85F-FB48-A99F-8A66173D7825}"/>
              </a:ext>
            </a:extLst>
          </p:cNvPr>
          <p:cNvSpPr txBox="1"/>
          <p:nvPr userDrawn="1"/>
        </p:nvSpPr>
        <p:spPr>
          <a:xfrm>
            <a:off x="115330" y="536156"/>
            <a:ext cx="12380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baseline="0" dirty="0">
                <a:solidFill>
                  <a:schemeClr val="bg1"/>
                </a:solidFill>
                <a:latin typeface="DIN-Light" pitchFamily="2" charset="0"/>
              </a:rPr>
              <a:t>Poster No.:</a:t>
            </a:r>
            <a:endParaRPr lang="en-US" sz="1100" b="0" i="0" baseline="0" dirty="0">
              <a:solidFill>
                <a:schemeClr val="bg1"/>
              </a:solidFill>
              <a:latin typeface="DIN-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3AE80C-FF21-D348-805F-71CCC8E6029F}"/>
              </a:ext>
            </a:extLst>
          </p:cNvPr>
          <p:cNvSpPr/>
          <p:nvPr userDrawn="1"/>
        </p:nvSpPr>
        <p:spPr>
          <a:xfrm>
            <a:off x="78895" y="4895381"/>
            <a:ext cx="3674008" cy="26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99" b="0" i="0" baseline="0" dirty="0">
                <a:solidFill>
                  <a:schemeClr val="bg1"/>
                </a:solidFill>
                <a:latin typeface="DIN-Light" pitchFamily="2" charset="0"/>
              </a:rPr>
              <a:t>PUTTING AN END TO NUCLEAR EXPLOSIONS </a:t>
            </a:r>
            <a:endParaRPr lang="en-AT" sz="1099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39673-EC0F-DD42-ACA8-0433E815E767}"/>
              </a:ext>
            </a:extLst>
          </p:cNvPr>
          <p:cNvSpPr/>
          <p:nvPr userDrawn="1"/>
        </p:nvSpPr>
        <p:spPr>
          <a:xfrm>
            <a:off x="947352" y="564599"/>
            <a:ext cx="683094" cy="20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4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24655-8128-A046-A777-D08AC067DE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1640" y="141123"/>
            <a:ext cx="1408805" cy="356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CFC8EC-9B23-3E48-AB9F-A161B5282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4666" y="215729"/>
            <a:ext cx="1687983" cy="4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3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1008111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27" indent="-252027" algn="l" defTabSz="1008111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8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13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19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249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305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361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417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474" indent="-252027" algn="l" defTabSz="1008111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56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111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167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222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280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334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389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443" algn="l" defTabSz="1008111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>
            <a:extLst>
              <a:ext uri="{FF2B5EF4-FFF2-40B4-BE49-F238E27FC236}">
                <a16:creationId xmlns:a16="http://schemas.microsoft.com/office/drawing/2014/main" id="{EEF774D5-8E1F-6744-9E49-DB689041A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73903" y="1898347"/>
            <a:ext cx="10691813" cy="191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  <a:endParaRPr lang="tr-TR" sz="1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  <a:endParaRPr lang="en-US" sz="2197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>
              <a:lnSpc>
                <a:spcPts val="1586"/>
              </a:lnSpc>
            </a:pPr>
            <a:endParaRPr lang="tr-TR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 eaLnBrk="0" hangingPunct="0">
              <a:lnSpc>
                <a:spcPts val="1586"/>
              </a:lnSpc>
            </a:pPr>
            <a:r>
              <a:rPr lang="en-US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tr-TR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r>
              <a:rPr lang="en-US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Antoine L. Turquet</a:t>
            </a:r>
          </a:p>
          <a:p>
            <a:pPr algn="ctr" eaLnBrk="0" hangingPunct="0">
              <a:lnSpc>
                <a:spcPts val="1586"/>
              </a:lnSpc>
            </a:pPr>
            <a:endParaRPr lang="tr-TR" sz="1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 eaLnBrk="0" hangingPunct="0">
              <a:lnSpc>
                <a:spcPts val="1586"/>
              </a:lnSpc>
            </a:pPr>
            <a:r>
              <a:rPr lang="tr-TR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Norwegian Seismic Array (NORSAR), Kjeller, Norway</a:t>
            </a:r>
          </a:p>
          <a:p>
            <a:pPr algn="ctr" eaLnBrk="0" hangingPunct="0">
              <a:lnSpc>
                <a:spcPts val="1586"/>
              </a:lnSpc>
            </a:pPr>
            <a:r>
              <a:rPr lang="tr-TR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antoine@norsar.no</a:t>
            </a:r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 eaLnBrk="0" hangingPunct="0">
              <a:spcBef>
                <a:spcPts val="91"/>
              </a:spcBef>
            </a:pPr>
            <a:endParaRPr lang="en-US" sz="952" dirty="0">
              <a:solidFill>
                <a:schemeClr val="bg1"/>
              </a:solidFill>
            </a:endParaRPr>
          </a:p>
          <a:p>
            <a:pPr algn="ctr" eaLnBrk="0" hangingPunct="0">
              <a:spcBef>
                <a:spcPts val="91"/>
              </a:spcBef>
            </a:pPr>
            <a:endParaRPr lang="en-US" sz="952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4B02F-EACB-954E-B8D8-4DA1E922AB24}"/>
              </a:ext>
            </a:extLst>
          </p:cNvPr>
          <p:cNvSpPr txBox="1"/>
          <p:nvPr/>
        </p:nvSpPr>
        <p:spPr>
          <a:xfrm>
            <a:off x="2774978" y="4547280"/>
            <a:ext cx="3594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Vienna Institute for CTBT Science and Technology </a:t>
            </a:r>
            <a:endParaRPr lang="en-AT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79A673-1808-1544-8A21-B775AE6A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0" y="3867150"/>
            <a:ext cx="571500" cy="86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501917-BF0A-C54B-AB4E-B0C62C356E93}"/>
              </a:ext>
            </a:extLst>
          </p:cNvPr>
          <p:cNvSpPr txBox="1"/>
          <p:nvPr/>
        </p:nvSpPr>
        <p:spPr>
          <a:xfrm>
            <a:off x="3153581" y="4296672"/>
            <a:ext cx="2836838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No. P</a:t>
            </a:r>
            <a:r>
              <a:rPr lang="tr-TR" sz="14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14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140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140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8E3B99-8ED8-425F-B5D1-256560764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5" y="2812886"/>
            <a:ext cx="1132078" cy="24733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7545934-B4D5-4A16-8260-70D6C482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8" r="1010" b="20370"/>
          <a:stretch/>
        </p:blipFill>
        <p:spPr bwMode="auto">
          <a:xfrm>
            <a:off x="171595" y="2365106"/>
            <a:ext cx="859903" cy="3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01B6A1B-959A-425B-938A-A118EC7C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t="35746" r="7861" b="30470"/>
          <a:stretch/>
        </p:blipFill>
        <p:spPr>
          <a:xfrm>
            <a:off x="162945" y="1954108"/>
            <a:ext cx="1268309" cy="30574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B24A8DC-388B-4E3D-B6D5-EEDD918A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45" y="3176841"/>
            <a:ext cx="571499" cy="5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63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E6FE18-9E0E-3E4A-9C8F-6BF097735A61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29476-7660-1049-BF58-5DE19B373679}"/>
              </a:ext>
            </a:extLst>
          </p:cNvPr>
          <p:cNvSpPr txBox="1"/>
          <p:nvPr/>
        </p:nvSpPr>
        <p:spPr>
          <a:xfrm rot="16200000">
            <a:off x="-1779943" y="2499816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6BBC028-D0D9-483F-981D-F9C1D7B6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56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3E55E-5AFE-4CA7-A04B-6799C7BC6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7"/>
          <a:stretch/>
        </p:blipFill>
        <p:spPr>
          <a:xfrm>
            <a:off x="5652443" y="881743"/>
            <a:ext cx="3279696" cy="2374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13855C-7632-4AFD-8019-1013CD8F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28" y="3134777"/>
            <a:ext cx="3373311" cy="17424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2908A59-10A3-4442-921C-79B58F1A5673}"/>
              </a:ext>
            </a:extLst>
          </p:cNvPr>
          <p:cNvSpPr txBox="1">
            <a:spLocks/>
          </p:cNvSpPr>
          <p:nvPr/>
        </p:nvSpPr>
        <p:spPr>
          <a:xfrm>
            <a:off x="490991" y="1462883"/>
            <a:ext cx="4962770" cy="1637203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An </a:t>
            </a:r>
            <a:r>
              <a:rPr lang="en-US" sz="1400" b="0" dirty="0">
                <a:solidFill>
                  <a:srgbClr val="000000"/>
                </a:solidFill>
                <a:latin typeface="Calibri" pitchFamily="18"/>
              </a:rPr>
              <a:t>effective sound velocity map </a:t>
            </a:r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can be generated </a:t>
            </a:r>
            <a:r>
              <a:rPr lang="en-US" sz="1400" b="0" dirty="0">
                <a:solidFill>
                  <a:srgbClr val="000000"/>
                </a:solidFill>
                <a:latin typeface="Calibri" pitchFamily="18"/>
              </a:rPr>
              <a:t>including the wind velocity calculated using ECMWF operational analysis/prediction model product.</a:t>
            </a:r>
          </a:p>
          <a:p>
            <a:endParaRPr lang="tr-TR" sz="1400" b="0" dirty="0">
              <a:solidFill>
                <a:srgbClr val="000000"/>
              </a:solidFill>
              <a:latin typeface="Calibri" pitchFamily="18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alibri" pitchFamily="18"/>
              </a:rPr>
              <a:t>Effective velocity map show the impact of wind and temperature </a:t>
            </a:r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on the wave.</a:t>
            </a:r>
          </a:p>
          <a:p>
            <a:r>
              <a:rPr lang="tr-TR" sz="1400" dirty="0">
                <a:solidFill>
                  <a:srgbClr val="000000"/>
                </a:solidFill>
                <a:latin typeface="Calibri" pitchFamily="18"/>
              </a:rPr>
              <a:t>Eff. Vel &gt; 1 </a:t>
            </a:r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-&gt; expected refraction to surface</a:t>
            </a:r>
            <a:endParaRPr lang="en-US" sz="1400" dirty="0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ACDE4D-26C7-4E33-A086-50B4578E6EBC}"/>
              </a:ext>
            </a:extLst>
          </p:cNvPr>
          <p:cNvSpPr txBox="1">
            <a:spLocks/>
          </p:cNvSpPr>
          <p:nvPr/>
        </p:nvSpPr>
        <p:spPr>
          <a:xfrm>
            <a:off x="479985" y="881744"/>
            <a:ext cx="4962769" cy="467222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Far-field: wind models – raypath analysis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8EFBE70-5D47-4A32-A491-CE04DB147821}"/>
              </a:ext>
            </a:extLst>
          </p:cNvPr>
          <p:cNvSpPr txBox="1">
            <a:spLocks/>
          </p:cNvSpPr>
          <p:nvPr/>
        </p:nvSpPr>
        <p:spPr>
          <a:xfrm>
            <a:off x="479985" y="3296422"/>
            <a:ext cx="4894096" cy="790432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R</a:t>
            </a:r>
            <a:r>
              <a:rPr lang="en-US" sz="1400" b="0" dirty="0">
                <a:solidFill>
                  <a:srgbClr val="000000"/>
                </a:solidFill>
                <a:latin typeface="Calibri" pitchFamily="18"/>
              </a:rPr>
              <a:t>ay</a:t>
            </a:r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-</a:t>
            </a:r>
            <a:r>
              <a:rPr lang="en-US" sz="1400" b="0" dirty="0">
                <a:solidFill>
                  <a:srgbClr val="000000"/>
                </a:solidFill>
                <a:latin typeface="Calibri" pitchFamily="18"/>
              </a:rPr>
              <a:t>tracing</a:t>
            </a:r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 indicates that</a:t>
            </a:r>
            <a:r>
              <a:rPr lang="en-US" sz="1400" b="0" dirty="0">
                <a:solidFill>
                  <a:srgbClr val="000000"/>
                </a:solidFill>
                <a:latin typeface="Calibri" pitchFamily="18"/>
              </a:rPr>
              <a:t> we do not observe any stratospheric arrival at </a:t>
            </a:r>
            <a:r>
              <a:rPr lang="tr-TR" sz="1400" b="0" dirty="0">
                <a:solidFill>
                  <a:srgbClr val="000000"/>
                </a:solidFill>
                <a:latin typeface="Calibri" pitchFamily="18"/>
              </a:rPr>
              <a:t>the stations.</a:t>
            </a:r>
          </a:p>
          <a:p>
            <a:r>
              <a:rPr lang="tr-TR" sz="1400" dirty="0">
                <a:solidFill>
                  <a:srgbClr val="000000"/>
                </a:solidFill>
                <a:latin typeface="Calibri" pitchFamily="18"/>
              </a:rPr>
              <a:t>Atmospheric models are not sufficient to explain.</a:t>
            </a:r>
          </a:p>
          <a:p>
            <a:r>
              <a:rPr lang="tr-TR" sz="1400" dirty="0">
                <a:solidFill>
                  <a:srgbClr val="000000"/>
                </a:solidFill>
                <a:latin typeface="Calibri" pitchFamily="18"/>
              </a:rPr>
              <a:t>Wind perturbations due to gravity waves can enable refracting.</a:t>
            </a:r>
            <a:endParaRPr lang="en-US" sz="1400" dirty="0">
              <a:solidFill>
                <a:srgbClr val="000000"/>
              </a:solidFill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99634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E6FE18-9E0E-3E4A-9C8F-6BF097735A61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29476-7660-1049-BF58-5DE19B373679}"/>
              </a:ext>
            </a:extLst>
          </p:cNvPr>
          <p:cNvSpPr txBox="1"/>
          <p:nvPr/>
        </p:nvSpPr>
        <p:spPr>
          <a:xfrm rot="16200000">
            <a:off x="-1779943" y="2499816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6BBC028-D0D9-483F-981D-F9C1D7B6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56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ACDE4D-26C7-4E33-A086-50B4578E6EBC}"/>
              </a:ext>
            </a:extLst>
          </p:cNvPr>
          <p:cNvSpPr txBox="1">
            <a:spLocks/>
          </p:cNvSpPr>
          <p:nvPr/>
        </p:nvSpPr>
        <p:spPr>
          <a:xfrm>
            <a:off x="479985" y="881744"/>
            <a:ext cx="4962769" cy="467222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Far-field: full-waveform simulations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DE526D6-B6AE-4C19-A096-D90C17B14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4337" r="74693" b="44531"/>
          <a:stretch/>
        </p:blipFill>
        <p:spPr bwMode="auto">
          <a:xfrm>
            <a:off x="356982" y="2619093"/>
            <a:ext cx="1195058" cy="172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52F1B57B-D2C7-4974-B058-89578130F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0" t="3481" r="2816"/>
          <a:stretch/>
        </p:blipFill>
        <p:spPr bwMode="auto">
          <a:xfrm>
            <a:off x="6036792" y="2297122"/>
            <a:ext cx="3107208" cy="25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B6BA16-7D2A-4BEB-BDF3-D54131A20DA0}"/>
              </a:ext>
            </a:extLst>
          </p:cNvPr>
          <p:cNvSpPr txBox="1"/>
          <p:nvPr/>
        </p:nvSpPr>
        <p:spPr>
          <a:xfrm>
            <a:off x="3107209" y="2076349"/>
            <a:ext cx="2225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Without gravity wave perturbations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159E6-0980-4AB8-8394-BC52F90277FF}"/>
              </a:ext>
            </a:extLst>
          </p:cNvPr>
          <p:cNvSpPr txBox="1"/>
          <p:nvPr/>
        </p:nvSpPr>
        <p:spPr>
          <a:xfrm>
            <a:off x="6494978" y="2134063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With gravity wave perturbations  </a:t>
            </a:r>
            <a:endParaRPr lang="en-US" sz="1100" dirty="0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9F43AD8E-8564-4F3E-9087-077AED385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t="5858" r="75648" b="43823"/>
          <a:stretch/>
        </p:blipFill>
        <p:spPr bwMode="auto">
          <a:xfrm>
            <a:off x="1511384" y="2637380"/>
            <a:ext cx="1195058" cy="172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FB69EA69-2A43-4297-B647-AC05F8C62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4" t="4337" r="2921"/>
          <a:stretch/>
        </p:blipFill>
        <p:spPr bwMode="auto">
          <a:xfrm>
            <a:off x="2793265" y="2295077"/>
            <a:ext cx="3038053" cy="257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9BA836-51FB-49AD-991F-0E9449A526CC}"/>
              </a:ext>
            </a:extLst>
          </p:cNvPr>
          <p:cNvSpPr txBox="1"/>
          <p:nvPr/>
        </p:nvSpPr>
        <p:spPr>
          <a:xfrm>
            <a:off x="523179" y="2208051"/>
            <a:ext cx="2183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Non-perturbed / Perturbed</a:t>
            </a:r>
          </a:p>
          <a:p>
            <a:r>
              <a:rPr lang="tr-TR" sz="1100" dirty="0"/>
              <a:t>velocity models</a:t>
            </a: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F72529-B84E-4D85-BBF6-133BC834F87E}"/>
              </a:ext>
            </a:extLst>
          </p:cNvPr>
          <p:cNvSpPr txBox="1"/>
          <p:nvPr/>
        </p:nvSpPr>
        <p:spPr>
          <a:xfrm>
            <a:off x="479985" y="1279971"/>
            <a:ext cx="85690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ARCI Station full-waveform simulations with parabolic equation at 1Hz. Then, we include gravity wave perturbations as indicated in Gardner et al. 1993 to simulated waveform propagations.</a:t>
            </a:r>
          </a:p>
          <a:p>
            <a:r>
              <a:rPr lang="tr-TR" sz="1400" dirty="0"/>
              <a:t>Gravity wave perturbations helps waveforms refract earlier towards the ground thus explain better our recordings.</a:t>
            </a:r>
          </a:p>
          <a:p>
            <a:endParaRPr lang="tr-T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E52276-034C-4831-AD38-6D7029F47651}"/>
              </a:ext>
            </a:extLst>
          </p:cNvPr>
          <p:cNvSpPr txBox="1"/>
          <p:nvPr/>
        </p:nvSpPr>
        <p:spPr>
          <a:xfrm>
            <a:off x="5011814" y="3557437"/>
            <a:ext cx="1639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800" dirty="0"/>
              <a:t>Red line: Location of the receiver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F6FD8-C83C-4001-82EF-4B370DA458C7}"/>
              </a:ext>
            </a:extLst>
          </p:cNvPr>
          <p:cNvSpPr txBox="1"/>
          <p:nvPr/>
        </p:nvSpPr>
        <p:spPr>
          <a:xfrm>
            <a:off x="102737" y="4567063"/>
            <a:ext cx="25877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Gardner, C. S.</a:t>
            </a:r>
            <a:r>
              <a:rPr lang="tr-TR" sz="800" dirty="0"/>
              <a:t> et al. </a:t>
            </a:r>
            <a:r>
              <a:rPr lang="en-US" sz="800" dirty="0"/>
              <a:t>(1993).</a:t>
            </a:r>
            <a:r>
              <a:rPr lang="tr-TR" sz="800" i="1" dirty="0"/>
              <a:t>JGR</a:t>
            </a:r>
            <a:r>
              <a:rPr lang="en-US" sz="800" i="1" dirty="0"/>
              <a:t>: Atmos</a:t>
            </a:r>
            <a:r>
              <a:rPr lang="en-US" sz="800" dirty="0"/>
              <a:t>, </a:t>
            </a:r>
            <a:r>
              <a:rPr lang="en-US" sz="800" i="1" dirty="0"/>
              <a:t>98</a:t>
            </a:r>
            <a:r>
              <a:rPr lang="en-US" sz="800" dirty="0"/>
              <a:t>(D1), 1035-1049.</a:t>
            </a:r>
          </a:p>
        </p:txBody>
      </p:sp>
    </p:spTree>
    <p:extLst>
      <p:ext uri="{BB962C8B-B14F-4D97-AF65-F5344CB8AC3E}">
        <p14:creationId xmlns:p14="http://schemas.microsoft.com/office/powerpoint/2010/main" val="314171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>
            <a:extLst>
              <a:ext uri="{FF2B5EF4-FFF2-40B4-BE49-F238E27FC236}">
                <a16:creationId xmlns:a16="http://schemas.microsoft.com/office/drawing/2014/main" id="{1F1EC333-FBAD-435D-8BF6-0865519A6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8" t="2298" r="2146" b="1"/>
          <a:stretch/>
        </p:blipFill>
        <p:spPr bwMode="auto">
          <a:xfrm>
            <a:off x="5978166" y="2264293"/>
            <a:ext cx="3165834" cy="257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B8E4CF9B-5032-482D-955A-33457656D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3" t="2298" r="3377" b="1"/>
          <a:stretch/>
        </p:blipFill>
        <p:spPr bwMode="auto">
          <a:xfrm>
            <a:off x="2800394" y="2298860"/>
            <a:ext cx="3083820" cy="257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6FE18-9E0E-3E4A-9C8F-6BF097735A61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29476-7660-1049-BF58-5DE19B373679}"/>
              </a:ext>
            </a:extLst>
          </p:cNvPr>
          <p:cNvSpPr txBox="1"/>
          <p:nvPr/>
        </p:nvSpPr>
        <p:spPr>
          <a:xfrm rot="16200000">
            <a:off x="-1779943" y="2499816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6BBC028-D0D9-483F-981D-F9C1D7B6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56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ACDE4D-26C7-4E33-A086-50B4578E6EBC}"/>
              </a:ext>
            </a:extLst>
          </p:cNvPr>
          <p:cNvSpPr txBox="1">
            <a:spLocks/>
          </p:cNvSpPr>
          <p:nvPr/>
        </p:nvSpPr>
        <p:spPr>
          <a:xfrm>
            <a:off x="479985" y="881744"/>
            <a:ext cx="4962769" cy="467222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Far-field: full-waveform simulations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6BA16-7D2A-4BEB-BDF3-D54131A20DA0}"/>
              </a:ext>
            </a:extLst>
          </p:cNvPr>
          <p:cNvSpPr txBox="1"/>
          <p:nvPr/>
        </p:nvSpPr>
        <p:spPr>
          <a:xfrm>
            <a:off x="3459359" y="2097574"/>
            <a:ext cx="2225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Without gravity wave perturbations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159E6-0980-4AB8-8394-BC52F90277FF}"/>
              </a:ext>
            </a:extLst>
          </p:cNvPr>
          <p:cNvSpPr txBox="1"/>
          <p:nvPr/>
        </p:nvSpPr>
        <p:spPr>
          <a:xfrm>
            <a:off x="6494978" y="2097574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With gravity wave perturbations  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BA836-51FB-49AD-991F-0E9449A526CC}"/>
              </a:ext>
            </a:extLst>
          </p:cNvPr>
          <p:cNvSpPr txBox="1"/>
          <p:nvPr/>
        </p:nvSpPr>
        <p:spPr>
          <a:xfrm>
            <a:off x="523179" y="2208051"/>
            <a:ext cx="2183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Non-perturbed / Perturbed</a:t>
            </a:r>
          </a:p>
          <a:p>
            <a:r>
              <a:rPr lang="tr-TR" sz="1100" dirty="0"/>
              <a:t>velocity models</a:t>
            </a: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F72529-B84E-4D85-BBF6-133BC834F87E}"/>
              </a:ext>
            </a:extLst>
          </p:cNvPr>
          <p:cNvSpPr txBox="1"/>
          <p:nvPr/>
        </p:nvSpPr>
        <p:spPr>
          <a:xfrm>
            <a:off x="479985" y="1279971"/>
            <a:ext cx="8569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IS37 Station full-waveform simulations with parabolic equation at 1Hz. </a:t>
            </a:r>
            <a:r>
              <a:rPr lang="tr-TR" sz="1400" dirty="0"/>
              <a:t>Heavily p</a:t>
            </a:r>
            <a:r>
              <a:rPr lang="en-US" sz="1400" dirty="0" err="1"/>
              <a:t>erturb</a:t>
            </a:r>
            <a:r>
              <a:rPr lang="tr-TR" sz="1400" dirty="0"/>
              <a:t>ed signals</a:t>
            </a:r>
            <a:r>
              <a:rPr lang="en-US" sz="1400" dirty="0"/>
              <a:t> explain</a:t>
            </a:r>
            <a:r>
              <a:rPr lang="tr-TR" sz="1400" dirty="0"/>
              <a:t> better</a:t>
            </a:r>
            <a:r>
              <a:rPr lang="en-US" sz="1400" dirty="0"/>
              <a:t> the infrasound arrival to IS37 however this is </a:t>
            </a:r>
            <a:r>
              <a:rPr lang="tr-TR" sz="1400" dirty="0"/>
              <a:t>still </a:t>
            </a:r>
            <a:r>
              <a:rPr lang="en-US" sz="1400" dirty="0"/>
              <a:t>not </a:t>
            </a:r>
            <a:r>
              <a:rPr lang="tr-TR" sz="1400" dirty="0"/>
              <a:t>perfect</a:t>
            </a:r>
            <a:r>
              <a:rPr lang="en-US" sz="1400" dirty="0"/>
              <a:t>.</a:t>
            </a:r>
            <a:endParaRPr lang="tr-TR" sz="1400" dirty="0"/>
          </a:p>
          <a:p>
            <a:r>
              <a:rPr lang="tr-TR" sz="1400"/>
              <a:t>-&gt; Atmospheric </a:t>
            </a:r>
            <a:r>
              <a:rPr lang="tr-TR" sz="1400" dirty="0"/>
              <a:t>models need to be improved to explain those arrivals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E52276-034C-4831-AD38-6D7029F47651}"/>
              </a:ext>
            </a:extLst>
          </p:cNvPr>
          <p:cNvSpPr txBox="1"/>
          <p:nvPr/>
        </p:nvSpPr>
        <p:spPr>
          <a:xfrm>
            <a:off x="5011814" y="3557437"/>
            <a:ext cx="16390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800" dirty="0"/>
              <a:t>Red line: Location of the receiver</a:t>
            </a:r>
            <a:endParaRPr lang="en-US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258161B-B06E-4672-A9DE-E83C1C02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6131" r="75631" b="42852"/>
          <a:stretch/>
        </p:blipFill>
        <p:spPr bwMode="auto">
          <a:xfrm>
            <a:off x="413855" y="2709860"/>
            <a:ext cx="1172719" cy="172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46448F51-D943-4903-AC77-886F4F1FD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6367" r="75635" b="42773"/>
          <a:stretch/>
        </p:blipFill>
        <p:spPr bwMode="auto">
          <a:xfrm>
            <a:off x="1512095" y="2714534"/>
            <a:ext cx="1258629" cy="172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02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925867-9103-6844-803C-F06ADDBAB5B5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4C6D9-8EEE-364D-BA25-2B01E2110CC1}"/>
              </a:ext>
            </a:extLst>
          </p:cNvPr>
          <p:cNvSpPr txBox="1"/>
          <p:nvPr/>
        </p:nvSpPr>
        <p:spPr>
          <a:xfrm rot="16200000">
            <a:off x="-1775302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17A15-6470-46ED-AE40-8A1AD0A9267D}"/>
              </a:ext>
            </a:extLst>
          </p:cNvPr>
          <p:cNvSpPr txBox="1"/>
          <p:nvPr/>
        </p:nvSpPr>
        <p:spPr>
          <a:xfrm>
            <a:off x="903171" y="1319856"/>
            <a:ext cx="80005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0" dirty="0">
                <a:solidFill>
                  <a:srgbClr val="000000"/>
                </a:solidFill>
                <a:latin typeface="Calibri" pitchFamily="18"/>
              </a:rPr>
              <a:t>Kiruna minequake was strong enough to couple to the atmosphere and propagate to large distances.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0" dirty="0">
                <a:solidFill>
                  <a:srgbClr val="000000"/>
                </a:solidFill>
                <a:latin typeface="Calibri" pitchFamily="18"/>
              </a:rPr>
              <a:t>Moment tensor studies show that the source mecanism is more complex than ordinary mine collapse.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0" dirty="0">
                <a:solidFill>
                  <a:srgbClr val="000000"/>
                </a:solidFill>
                <a:latin typeface="Calibri" pitchFamily="18"/>
              </a:rPr>
              <a:t>Having a coupled study with seismic recordings we can obtain information about the cross-wind velocity, atmospheric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0" dirty="0">
                <a:solidFill>
                  <a:srgbClr val="000000"/>
                </a:solidFill>
                <a:latin typeface="Calibri" pitchFamily="18"/>
              </a:rPr>
              <a:t>Backpropagation of near-field infrasound data provided a map of seismo-acoustic coupling over the mine.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0" dirty="0">
                <a:solidFill>
                  <a:srgbClr val="000000"/>
                </a:solidFill>
                <a:latin typeface="Calibri" pitchFamily="18"/>
              </a:rPr>
              <a:t>More study about the aftershock and source mechanisms will follow. Stay tuned!</a:t>
            </a:r>
          </a:p>
          <a:p>
            <a:endParaRPr lang="tr-TR" sz="2000" b="0" dirty="0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14DC9415-16E3-45E1-8A0B-3BDD9D679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56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</p:txBody>
      </p:sp>
    </p:spTree>
    <p:extLst>
      <p:ext uri="{BB962C8B-B14F-4D97-AF65-F5344CB8AC3E}">
        <p14:creationId xmlns:p14="http://schemas.microsoft.com/office/powerpoint/2010/main" val="34105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902C2E-D846-7548-87D5-46DC03C317C9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BE312-C0B6-2140-AF9C-95F023216E73}"/>
              </a:ext>
            </a:extLst>
          </p:cNvPr>
          <p:cNvSpPr txBox="1"/>
          <p:nvPr/>
        </p:nvSpPr>
        <p:spPr>
          <a:xfrm rot="16200000">
            <a:off x="-1779943" y="2499816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E9DC5-9692-4678-88E6-5F95FEEBA890}"/>
              </a:ext>
            </a:extLst>
          </p:cNvPr>
          <p:cNvSpPr txBox="1"/>
          <p:nvPr/>
        </p:nvSpPr>
        <p:spPr>
          <a:xfrm>
            <a:off x="377942" y="992349"/>
            <a:ext cx="19048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18"/>
              </a:rPr>
              <a:t>A shallow mine</a:t>
            </a:r>
            <a:r>
              <a:rPr lang="tr-TR" sz="1200" b="0" dirty="0">
                <a:solidFill>
                  <a:srgbClr val="000000"/>
                </a:solidFill>
                <a:latin typeface="Calibri" pitchFamily="18"/>
              </a:rPr>
              <a:t>-</a:t>
            </a:r>
            <a:r>
              <a:rPr lang="en-US" sz="1200" b="0" dirty="0">
                <a:solidFill>
                  <a:srgbClr val="000000"/>
                </a:solidFill>
                <a:latin typeface="Calibri" pitchFamily="18"/>
              </a:rPr>
              <a:t>quake of </a:t>
            </a:r>
            <a:r>
              <a:rPr lang="tr-TR" sz="1200" b="0" dirty="0">
                <a:solidFill>
                  <a:srgbClr val="000000"/>
                </a:solidFill>
                <a:latin typeface="Calibri" pitchFamily="18"/>
              </a:rPr>
              <a:t>mb </a:t>
            </a:r>
            <a:r>
              <a:rPr lang="en-US" sz="1200" b="0" dirty="0">
                <a:solidFill>
                  <a:srgbClr val="000000"/>
                </a:solidFill>
                <a:latin typeface="Calibri" pitchFamily="18"/>
              </a:rPr>
              <a:t>4.</a:t>
            </a:r>
            <a:r>
              <a:rPr lang="tr-TR" sz="1200" b="0" dirty="0">
                <a:solidFill>
                  <a:srgbClr val="000000"/>
                </a:solidFill>
                <a:latin typeface="Calibri" pitchFamily="18"/>
              </a:rPr>
              <a:t>9</a:t>
            </a:r>
            <a:r>
              <a:rPr lang="en-US" sz="1200" b="0" dirty="0">
                <a:solidFill>
                  <a:srgbClr val="000000"/>
                </a:solidFill>
                <a:latin typeface="Calibri" pitchFamily="18"/>
              </a:rPr>
              <a:t> occurred in Kiruna, Sweden on </a:t>
            </a:r>
            <a:r>
              <a:rPr lang="tr-TR" sz="1200" b="0" dirty="0">
                <a:solidFill>
                  <a:srgbClr val="000000"/>
                </a:solidFill>
                <a:latin typeface="Calibri" pitchFamily="18"/>
              </a:rPr>
              <a:t>18/04/2020 - </a:t>
            </a:r>
            <a:r>
              <a:rPr lang="en-US" sz="1200" b="0" dirty="0">
                <a:solidFill>
                  <a:srgbClr val="000000"/>
                </a:solidFill>
                <a:latin typeface="Calibri" pitchFamily="18"/>
              </a:rPr>
              <a:t>1:11:56 UTC</a:t>
            </a:r>
            <a:endParaRPr lang="tr-TR" sz="1200" b="0" dirty="0">
              <a:solidFill>
                <a:srgbClr val="000000"/>
              </a:solidFill>
              <a:latin typeface="Calibri" pitchFamily="18"/>
            </a:endParaRPr>
          </a:p>
          <a:p>
            <a:pPr marL="285750" indent="-285750">
              <a:buFontTx/>
              <a:buChar char="-"/>
            </a:pPr>
            <a:endParaRPr lang="tr-TR" sz="1200" b="0" dirty="0">
              <a:solidFill>
                <a:srgbClr val="000000"/>
              </a:solidFill>
              <a:latin typeface="Calibri" pitchFamily="18"/>
            </a:endParaRPr>
          </a:p>
          <a:p>
            <a:r>
              <a:rPr lang="tr-TR" sz="1200" dirty="0">
                <a:solidFill>
                  <a:srgbClr val="000000"/>
                </a:solidFill>
                <a:latin typeface="Calibri" pitchFamily="18"/>
              </a:rPr>
              <a:t>The</a:t>
            </a:r>
            <a:r>
              <a:rPr lang="en-US" sz="1200" dirty="0">
                <a:solidFill>
                  <a:srgbClr val="000000"/>
                </a:solidFill>
                <a:latin typeface="Calibri" pitchFamily="18"/>
              </a:rPr>
              <a:t> mine was immediately evacuated </a:t>
            </a:r>
            <a:r>
              <a:rPr lang="tr-TR" sz="1200" dirty="0">
                <a:solidFill>
                  <a:srgbClr val="000000"/>
                </a:solidFill>
                <a:latin typeface="Calibri" pitchFamily="18"/>
              </a:rPr>
              <a:t>due to aftershock risk.</a:t>
            </a:r>
          </a:p>
          <a:p>
            <a:endParaRPr lang="tr-TR" sz="1200" dirty="0">
              <a:solidFill>
                <a:srgbClr val="000000"/>
              </a:solidFill>
              <a:latin typeface="Calibri" pitchFamily="18"/>
            </a:endParaRPr>
          </a:p>
          <a:p>
            <a:r>
              <a:rPr lang="tr-TR" sz="1200" b="0" dirty="0">
                <a:solidFill>
                  <a:srgbClr val="000000"/>
                </a:solidFill>
                <a:latin typeface="Calibri" pitchFamily="18"/>
              </a:rPr>
              <a:t>Preliminary</a:t>
            </a:r>
            <a:r>
              <a:rPr lang="en-US" sz="1200" b="0" dirty="0">
                <a:solidFill>
                  <a:srgbClr val="000000"/>
                </a:solidFill>
                <a:latin typeface="Calibri" pitchFamily="18"/>
              </a:rPr>
              <a:t> results show that infrasound recorded up to ~300 km from a shallow moderate-magnitude earthquake can provide ground shaking information as well as local amplification caused by topographic and geological features.</a:t>
            </a: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0EBB9F47-2583-4E65-B25D-74D858E9F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97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en-US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 </a:t>
            </a:r>
            <a:r>
              <a:rPr lang="tr-TR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Antoine L. Turquet</a:t>
            </a:r>
            <a:r>
              <a:rPr lang="en-US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Researcher, 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5749AB5-E776-4AD2-B710-355754FAB348}"/>
              </a:ext>
            </a:extLst>
          </p:cNvPr>
          <p:cNvSpPr txBox="1">
            <a:spLocks/>
          </p:cNvSpPr>
          <p:nvPr/>
        </p:nvSpPr>
        <p:spPr>
          <a:xfrm>
            <a:off x="377941" y="4469851"/>
            <a:ext cx="8899640" cy="468179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en-US" sz="1400" b="0" dirty="0">
                <a:solidFill>
                  <a:srgbClr val="FF0000"/>
                </a:solidFill>
                <a:latin typeface="Calibri" pitchFamily="18"/>
              </a:rPr>
              <a:t>Infrasound phases were detected </a:t>
            </a:r>
            <a:r>
              <a:rPr lang="tr-TR" sz="1400" b="0" dirty="0">
                <a:solidFill>
                  <a:srgbClr val="FF0000"/>
                </a:solidFill>
                <a:latin typeface="Calibri" pitchFamily="18"/>
              </a:rPr>
              <a:t>at several stations, but in this talk we are focusing on KIR, </a:t>
            </a:r>
            <a:r>
              <a:rPr lang="en-US" sz="1400" b="0" dirty="0">
                <a:solidFill>
                  <a:srgbClr val="FF0000"/>
                </a:solidFill>
                <a:latin typeface="Calibri" pitchFamily="18"/>
              </a:rPr>
              <a:t>IS37NO and ARC</a:t>
            </a:r>
            <a:r>
              <a:rPr lang="tr-TR" sz="1400" b="0" dirty="0">
                <a:solidFill>
                  <a:srgbClr val="FF0000"/>
                </a:solidFill>
                <a:latin typeface="Calibri" pitchFamily="18"/>
              </a:rPr>
              <a:t>I</a:t>
            </a:r>
            <a:r>
              <a:rPr lang="en-US" sz="1400" b="0" dirty="0">
                <a:solidFill>
                  <a:srgbClr val="FF0000"/>
                </a:solidFill>
                <a:latin typeface="Calibri" pitchFamily="18"/>
              </a:rPr>
              <a:t> arrays.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7215F-A3EF-42D4-B2E8-A4D411F6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76" y="1142680"/>
            <a:ext cx="6927424" cy="31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3BD9DE3B-46FE-49F2-9282-18C900688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6" r="13569"/>
          <a:stretch/>
        </p:blipFill>
        <p:spPr>
          <a:xfrm>
            <a:off x="5732024" y="949841"/>
            <a:ext cx="3130376" cy="32438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4D880CE-AED3-4BEC-90E8-B12C05D448CF}"/>
              </a:ext>
            </a:extLst>
          </p:cNvPr>
          <p:cNvSpPr txBox="1">
            <a:spLocks/>
          </p:cNvSpPr>
          <p:nvPr/>
        </p:nvSpPr>
        <p:spPr>
          <a:xfrm>
            <a:off x="473035" y="1080129"/>
            <a:ext cx="5131060" cy="152989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A shallow (d= 1km) mine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-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quake of 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mb 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4.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9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 occurred in Kiruna, Sweden on 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18/04/2020 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1:11:56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DADE5E-4FC9-4B50-91EB-6721986AC4CF}"/>
              </a:ext>
            </a:extLst>
          </p:cNvPr>
          <p:cNvSpPr txBox="1">
            <a:spLocks/>
          </p:cNvSpPr>
          <p:nvPr/>
        </p:nvSpPr>
        <p:spPr>
          <a:xfrm>
            <a:off x="484462" y="2048103"/>
            <a:ext cx="4811815" cy="590859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Focal mechanism derived from regional seismic data shows 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that the signature is different than a conventional mine collapse. The first analyses indicate there might be multiple quasi-simultaneous events.</a:t>
            </a:r>
          </a:p>
        </p:txBody>
      </p:sp>
    </p:spTree>
    <p:extLst>
      <p:ext uri="{BB962C8B-B14F-4D97-AF65-F5344CB8AC3E}">
        <p14:creationId xmlns:p14="http://schemas.microsoft.com/office/powerpoint/2010/main" val="19688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AT" sz="36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3AF6C8-A732-4CA9-955A-F7ACA46D272C}"/>
              </a:ext>
            </a:extLst>
          </p:cNvPr>
          <p:cNvSpPr txBox="1">
            <a:spLocks/>
          </p:cNvSpPr>
          <p:nvPr/>
        </p:nvSpPr>
        <p:spPr>
          <a:xfrm>
            <a:off x="483185" y="1156235"/>
            <a:ext cx="3331573" cy="2596052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We are conducting array processing in KIR (near-field) and IS37 and ARCI (far-field).</a:t>
            </a: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  <a:p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This preliminary work contains:</a:t>
            </a: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  <a:p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f-k analysis</a:t>
            </a:r>
          </a:p>
          <a:p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PMCC analysis</a:t>
            </a:r>
          </a:p>
          <a:p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Ray tracing</a:t>
            </a:r>
          </a:p>
          <a:p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Full-waveform simulations</a:t>
            </a: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D2014-37E0-4CF6-87F7-A6C340E0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01" y="881744"/>
            <a:ext cx="4891599" cy="39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AT" sz="36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D2014-37E0-4CF6-87F7-A6C340E0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01" y="881744"/>
            <a:ext cx="4891599" cy="39666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965DFB-FF96-45B1-8245-D6A1B8D35E40}"/>
              </a:ext>
            </a:extLst>
          </p:cNvPr>
          <p:cNvSpPr txBox="1">
            <a:spLocks/>
          </p:cNvSpPr>
          <p:nvPr/>
        </p:nvSpPr>
        <p:spPr>
          <a:xfrm>
            <a:off x="479986" y="881744"/>
            <a:ext cx="2759638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Far-field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412039-065C-4F7A-A735-4C83DC91F8CB}"/>
              </a:ext>
            </a:extLst>
          </p:cNvPr>
          <p:cNvSpPr txBox="1">
            <a:spLocks/>
          </p:cNvSpPr>
          <p:nvPr/>
        </p:nvSpPr>
        <p:spPr>
          <a:xfrm>
            <a:off x="390326" y="1567039"/>
            <a:ext cx="3956212" cy="2596052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Infrasound signals 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1 – 5Hz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)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 show clear stratospheric arrivals at IS37 and ARC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Signals have similar celerities in both arrivals.</a:t>
            </a:r>
            <a:endParaRPr lang="en-US" sz="1800" b="0" dirty="0">
              <a:solidFill>
                <a:srgbClr val="000000"/>
              </a:solidFill>
              <a:latin typeface="Calibri" pitchFamily="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Signals peak around 1-2Hz</a:t>
            </a:r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Larger distances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, 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atmospheric conditions</a:t>
            </a:r>
            <a:r>
              <a:rPr lang="tr-TR" sz="1800" b="0" dirty="0">
                <a:solidFill>
                  <a:srgbClr val="000000"/>
                </a:solidFill>
                <a:latin typeface="Calibri" pitchFamily="18"/>
              </a:rPr>
              <a:t> and wind noise filtering on stations</a:t>
            </a:r>
            <a:r>
              <a:rPr lang="en-US" sz="1800" b="0" dirty="0">
                <a:solidFill>
                  <a:srgbClr val="000000"/>
                </a:solidFill>
                <a:latin typeface="Calibri" pitchFamily="18"/>
              </a:rPr>
              <a:t> play role on SNR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  <a:p>
            <a:endParaRPr lang="en-US" sz="1800" b="0" dirty="0">
              <a:solidFill>
                <a:srgbClr val="000000"/>
              </a:solidFill>
              <a:latin typeface="Calibri" pitchFamily="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4266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AT" sz="36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965DFB-FF96-45B1-8245-D6A1B8D35E40}"/>
              </a:ext>
            </a:extLst>
          </p:cNvPr>
          <p:cNvSpPr txBox="1">
            <a:spLocks/>
          </p:cNvSpPr>
          <p:nvPr/>
        </p:nvSpPr>
        <p:spPr>
          <a:xfrm>
            <a:off x="479986" y="881744"/>
            <a:ext cx="2759638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Far-field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8FDC2-766A-4B49-B739-6E56052FE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53377"/>
          <a:stretch/>
        </p:blipFill>
        <p:spPr>
          <a:xfrm>
            <a:off x="2804575" y="1349531"/>
            <a:ext cx="3099803" cy="2667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E821A-32D7-42C7-BC4F-63BD1917C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6"/>
          <a:stretch/>
        </p:blipFill>
        <p:spPr>
          <a:xfrm>
            <a:off x="5904378" y="1349531"/>
            <a:ext cx="3239622" cy="274086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481964-AD49-4F50-8AC9-96A65063CDA9}"/>
              </a:ext>
            </a:extLst>
          </p:cNvPr>
          <p:cNvSpPr txBox="1">
            <a:spLocks/>
          </p:cNvSpPr>
          <p:nvPr/>
        </p:nvSpPr>
        <p:spPr>
          <a:xfrm>
            <a:off x="3717839" y="1099617"/>
            <a:ext cx="1098605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IS37NO</a:t>
            </a:r>
            <a:endParaRPr lang="tr-TR" sz="1800" b="0" dirty="0">
              <a:solidFill>
                <a:schemeClr val="tx1"/>
              </a:solidFill>
              <a:latin typeface="Calibri" pitchFamily="1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01B2641-A70D-48F9-9DB4-366B57A3DB50}"/>
              </a:ext>
            </a:extLst>
          </p:cNvPr>
          <p:cNvSpPr txBox="1">
            <a:spLocks/>
          </p:cNvSpPr>
          <p:nvPr/>
        </p:nvSpPr>
        <p:spPr>
          <a:xfrm>
            <a:off x="6955693" y="1099617"/>
            <a:ext cx="1098605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ARCI</a:t>
            </a:r>
            <a:endParaRPr lang="tr-TR" sz="1800" b="0" dirty="0">
              <a:solidFill>
                <a:schemeClr val="tx1"/>
              </a:solidFill>
              <a:latin typeface="Calibri" pitchFamily="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A4384-FEF6-4105-BBB5-8C60D2EC24C9}"/>
              </a:ext>
            </a:extLst>
          </p:cNvPr>
          <p:cNvSpPr txBox="1"/>
          <p:nvPr/>
        </p:nvSpPr>
        <p:spPr>
          <a:xfrm>
            <a:off x="452938" y="1496190"/>
            <a:ext cx="23516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Here we analyse further the far-field signals. In the spectrogram we see that the dominant frequency is located between 1-2 Hz. The signal in ARCI is weak and very noisy but still visible.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30025-F55C-4C5C-A35A-B614BD385330}"/>
              </a:ext>
            </a:extLst>
          </p:cNvPr>
          <p:cNvSpPr txBox="1"/>
          <p:nvPr/>
        </p:nvSpPr>
        <p:spPr>
          <a:xfrm>
            <a:off x="3044401" y="4252425"/>
            <a:ext cx="5961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Arrivals are matching with the theroretical stratospheric arrival values given in (Le Pichon, 2010)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9EE4C-862D-497F-81B3-C38D44DBB5AD}"/>
              </a:ext>
            </a:extLst>
          </p:cNvPr>
          <p:cNvSpPr txBox="1"/>
          <p:nvPr/>
        </p:nvSpPr>
        <p:spPr>
          <a:xfrm>
            <a:off x="4333083" y="4702666"/>
            <a:ext cx="53890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Le Pichon, A., Blanc, E., &amp; Hauchecorne, A. (Eds.). (2010). </a:t>
            </a:r>
            <a:r>
              <a:rPr lang="en-US" sz="800" i="1" dirty="0"/>
              <a:t>Infrasound monitoring for atmospheric studies</a:t>
            </a:r>
            <a:r>
              <a:rPr lang="en-US" sz="800" dirty="0"/>
              <a:t>. Springer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B4E749-99D2-4750-9F66-F09DC3541532}"/>
              </a:ext>
            </a:extLst>
          </p:cNvPr>
          <p:cNvCxnSpPr>
            <a:cxnSpLocks/>
          </p:cNvCxnSpPr>
          <p:nvPr/>
        </p:nvCxnSpPr>
        <p:spPr>
          <a:xfrm flipH="1" flipV="1">
            <a:off x="4257455" y="3992083"/>
            <a:ext cx="97021" cy="36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24DD61-7F76-4800-924C-683848215519}"/>
              </a:ext>
            </a:extLst>
          </p:cNvPr>
          <p:cNvCxnSpPr>
            <a:cxnSpLocks/>
          </p:cNvCxnSpPr>
          <p:nvPr/>
        </p:nvCxnSpPr>
        <p:spPr>
          <a:xfrm flipV="1">
            <a:off x="7315190" y="4040735"/>
            <a:ext cx="119704" cy="32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AT" sz="36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965DFB-FF96-45B1-8245-D6A1B8D35E40}"/>
              </a:ext>
            </a:extLst>
          </p:cNvPr>
          <p:cNvSpPr txBox="1">
            <a:spLocks/>
          </p:cNvSpPr>
          <p:nvPr/>
        </p:nvSpPr>
        <p:spPr>
          <a:xfrm>
            <a:off x="479986" y="881744"/>
            <a:ext cx="2759638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Far-field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A4384-FEF6-4105-BBB5-8C60D2EC24C9}"/>
              </a:ext>
            </a:extLst>
          </p:cNvPr>
          <p:cNvSpPr txBox="1"/>
          <p:nvPr/>
        </p:nvSpPr>
        <p:spPr>
          <a:xfrm>
            <a:off x="131072" y="4442203"/>
            <a:ext cx="9210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Calibri"/>
                <a:cs typeface="Arial"/>
              </a:rPr>
              <a:t>Infrasound back-azimuth at IS37 and ARC</a:t>
            </a:r>
            <a:r>
              <a:rPr lang="tr-TR" sz="1800" b="0" dirty="0">
                <a:solidFill>
                  <a:srgbClr val="000000"/>
                </a:solidFill>
                <a:latin typeface="Calibri"/>
                <a:cs typeface="Arial"/>
              </a:rPr>
              <a:t>I</a:t>
            </a:r>
            <a:r>
              <a:rPr lang="en-US" sz="1800" b="0" dirty="0">
                <a:solidFill>
                  <a:srgbClr val="000000"/>
                </a:solidFill>
                <a:latin typeface="Calibri"/>
                <a:cs typeface="Arial"/>
              </a:rPr>
              <a:t> arrays indicate a location &lt;1km from Kiruna mine pit</a:t>
            </a:r>
            <a:endParaRPr lang="en-US" sz="1800" b="0" dirty="0">
              <a:solidFill>
                <a:srgbClr val="000000"/>
              </a:solidFill>
              <a:latin typeface="Calibri" pitchFamily="1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1C9D-6A92-46B8-B7E4-E27880F59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"/>
          <a:stretch/>
        </p:blipFill>
        <p:spPr>
          <a:xfrm>
            <a:off x="363686" y="1216101"/>
            <a:ext cx="8780314" cy="31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8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AT" sz="36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965DFB-FF96-45B1-8245-D6A1B8D35E40}"/>
              </a:ext>
            </a:extLst>
          </p:cNvPr>
          <p:cNvSpPr txBox="1">
            <a:spLocks/>
          </p:cNvSpPr>
          <p:nvPr/>
        </p:nvSpPr>
        <p:spPr>
          <a:xfrm>
            <a:off x="479986" y="881744"/>
            <a:ext cx="2759638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Near-field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3BC8A-0FB5-4287-A920-3690DB32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1" y="1246062"/>
            <a:ext cx="6704593" cy="29114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F88FE6-B0D2-48C7-AEE8-C38B8D0FF2D3}"/>
              </a:ext>
            </a:extLst>
          </p:cNvPr>
          <p:cNvSpPr txBox="1"/>
          <p:nvPr/>
        </p:nvSpPr>
        <p:spPr>
          <a:xfrm>
            <a:off x="407558" y="1252596"/>
            <a:ext cx="19265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Station KIR located a few kilometers away from the mine. PMCC gives velocity, and azimuth variations by decomposing into wavelets along the duration of the signal.</a:t>
            </a:r>
          </a:p>
          <a:p>
            <a:r>
              <a:rPr lang="tr-TR" sz="1400" dirty="0"/>
              <a:t>Also we can generate families of wave packages having similar characteristics.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E5AF1-24E6-4D9D-8213-04A79322B161}"/>
              </a:ext>
            </a:extLst>
          </p:cNvPr>
          <p:cNvSpPr txBox="1"/>
          <p:nvPr/>
        </p:nvSpPr>
        <p:spPr>
          <a:xfrm>
            <a:off x="99588" y="4204493"/>
            <a:ext cx="9011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Here, we can identify both the seismic and infrasonic components and investigate further. </a:t>
            </a:r>
          </a:p>
          <a:p>
            <a:r>
              <a:rPr lang="tr-TR" sz="1400" dirty="0"/>
              <a:t>For example: Is this patch belong to an aftershock? We will collaborate with the mining company to find an explanation.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700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6E2110-6530-F74F-BC2B-C4AB2093820E}"/>
              </a:ext>
            </a:extLst>
          </p:cNvPr>
          <p:cNvSpPr txBox="1"/>
          <p:nvPr/>
        </p:nvSpPr>
        <p:spPr>
          <a:xfrm>
            <a:off x="953477" y="567772"/>
            <a:ext cx="6721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tr-TR" sz="700" dirty="0">
                <a:latin typeface="Arial" panose="020B0604020202020204" pitchFamily="34" charset="0"/>
                <a:cs typeface="Arial" panose="020B0604020202020204" pitchFamily="34" charset="0"/>
              </a:rPr>
              <a:t>149</a:t>
            </a:r>
            <a:endParaRPr lang="en-AT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4EC51-B9A3-6947-90CF-E5A0044512BC}"/>
              </a:ext>
            </a:extLst>
          </p:cNvPr>
          <p:cNvSpPr txBox="1"/>
          <p:nvPr/>
        </p:nvSpPr>
        <p:spPr>
          <a:xfrm rot="16200000">
            <a:off x="-1779943" y="2499817"/>
            <a:ext cx="388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AT" sz="36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15C98F2-3A2A-437E-B882-AC5A43F0F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23" y="163887"/>
            <a:ext cx="4962770" cy="77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8666" tIns="9334" rIns="18666" bIns="9334">
            <a:spAutoFit/>
          </a:bodyPr>
          <a:lstStyle/>
          <a:p>
            <a:pPr algn="ctr" eaLnBrk="0" hangingPunct="0"/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Seismo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-acoustic analysis of Mw 4.2 </a:t>
            </a:r>
          </a:p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mining induced earthquake nearby Kiruna, Sweden</a:t>
            </a:r>
          </a:p>
          <a:p>
            <a:pPr algn="ctr" eaLnBrk="0" hangingPunct="0">
              <a:lnSpc>
                <a:spcPts val="1586"/>
              </a:lnSpc>
            </a:pP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Antoine L. Turquet,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Researcher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, Norwegian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Seismic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nn-NO" sz="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  <a:r>
              <a:rPr lang="nn-NO" sz="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(NORSAR), Kjeller, Norway</a:t>
            </a:r>
          </a:p>
          <a:p>
            <a:pPr algn="ctr" eaLnBrk="0" hangingPunct="0">
              <a:lnSpc>
                <a:spcPts val="1586"/>
              </a:lnSpc>
            </a:pPr>
            <a:endParaRPr lang="en-US" sz="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965DFB-FF96-45B1-8245-D6A1B8D35E40}"/>
              </a:ext>
            </a:extLst>
          </p:cNvPr>
          <p:cNvSpPr txBox="1">
            <a:spLocks/>
          </p:cNvSpPr>
          <p:nvPr/>
        </p:nvSpPr>
        <p:spPr>
          <a:xfrm>
            <a:off x="479986" y="881744"/>
            <a:ext cx="2759638" cy="35387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60000" rIns="120000" bIns="60000" anchor="t">
            <a:noAutofit/>
          </a:bodyPr>
          <a:lstStyle>
            <a:lvl1pPr lvl="0" algn="l" rtl="0" hangingPunct="1">
              <a:buNone/>
              <a:tabLst/>
              <a:defRPr lang="nb-NO" sz="2600" b="1" i="0" u="none" strike="noStrike" kern="1200" spc="0">
                <a:ln>
                  <a:noFill/>
                </a:ln>
                <a:solidFill>
                  <a:srgbClr val="053C63"/>
                </a:solidFill>
                <a:latin typeface="Arial" pitchFamily="18"/>
                <a:ea typeface="WenQuanYi Zen Hei Sharp" pitchFamily="2"/>
                <a:cs typeface="Arial" pitchFamily="2"/>
              </a:defRPr>
            </a:lvl1pPr>
          </a:lstStyle>
          <a:p>
            <a:r>
              <a:rPr lang="tr-TR" sz="1800" dirty="0">
                <a:solidFill>
                  <a:srgbClr val="DFC5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Near-field</a:t>
            </a:r>
            <a:endParaRPr lang="en-AT" sz="1800" dirty="0">
              <a:solidFill>
                <a:srgbClr val="DFC5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1800" b="0" dirty="0">
              <a:solidFill>
                <a:srgbClr val="000000"/>
              </a:solidFill>
              <a:latin typeface="Calibri" pitchFamily="18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B95D088-DBF8-4161-AE1C-00EEC540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81744"/>
            <a:ext cx="4558091" cy="295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B20E5BAF-C615-438D-94E8-5CAADBE1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791435"/>
              </p:ext>
            </p:extLst>
          </p:nvPr>
        </p:nvGraphicFramePr>
        <p:xfrm>
          <a:off x="4572000" y="3844907"/>
          <a:ext cx="4558092" cy="1032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735">
                  <a:extLst>
                    <a:ext uri="{9D8B030D-6E8A-4147-A177-3AD203B41FA5}">
                      <a16:colId xmlns:a16="http://schemas.microsoft.com/office/drawing/2014/main" val="318367364"/>
                    </a:ext>
                  </a:extLst>
                </a:gridCol>
                <a:gridCol w="996752">
                  <a:extLst>
                    <a:ext uri="{9D8B030D-6E8A-4147-A177-3AD203B41FA5}">
                      <a16:colId xmlns:a16="http://schemas.microsoft.com/office/drawing/2014/main" val="273300277"/>
                    </a:ext>
                  </a:extLst>
                </a:gridCol>
                <a:gridCol w="1086707">
                  <a:extLst>
                    <a:ext uri="{9D8B030D-6E8A-4147-A177-3AD203B41FA5}">
                      <a16:colId xmlns:a16="http://schemas.microsoft.com/office/drawing/2014/main" val="1357994154"/>
                    </a:ext>
                  </a:extLst>
                </a:gridCol>
                <a:gridCol w="1307898">
                  <a:extLst>
                    <a:ext uri="{9D8B030D-6E8A-4147-A177-3AD203B41FA5}">
                      <a16:colId xmlns:a16="http://schemas.microsoft.com/office/drawing/2014/main" val="3495557674"/>
                    </a:ext>
                  </a:extLst>
                </a:gridCol>
              </a:tblGrid>
              <a:tr h="391329">
                <a:tc>
                  <a:txBody>
                    <a:bodyPr/>
                    <a:lstStyle/>
                    <a:p>
                      <a:r>
                        <a:rPr lang="tr-TR" sz="1100" dirty="0"/>
                        <a:t>Station KIR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Azimuth (deg)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Speed (km/s)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Mean Frq(Hz)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30973"/>
                  </a:ext>
                </a:extLst>
              </a:tr>
              <a:tr h="302964">
                <a:tc>
                  <a:txBody>
                    <a:bodyPr/>
                    <a:lstStyle/>
                    <a:p>
                      <a:r>
                        <a:rPr lang="tr-TR" sz="1100" dirty="0"/>
                        <a:t>Infrasound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258.3</a:t>
                      </a:r>
                      <a:r>
                        <a:rPr lang="nb-NO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tr-TR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0.330</a:t>
                      </a:r>
                      <a:r>
                        <a:rPr lang="nb-NO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tr-TR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3.59</a:t>
                      </a:r>
                      <a:r>
                        <a:rPr lang="nb-NO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tr-TR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1.47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5816"/>
                  </a:ext>
                </a:extLst>
              </a:tr>
              <a:tr h="302964">
                <a:tc>
                  <a:txBody>
                    <a:bodyPr/>
                    <a:lstStyle/>
                    <a:p>
                      <a:r>
                        <a:rPr lang="tr-TR" sz="1100" dirty="0"/>
                        <a:t>Seismic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266.0</a:t>
                      </a:r>
                      <a:r>
                        <a:rPr lang="nb-NO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tr-TR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3.961</a:t>
                      </a:r>
                      <a:r>
                        <a:rPr lang="nb-NO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tr-TR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0.445</a:t>
                      </a:r>
                      <a:endParaRPr lang="nb-NO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3.59</a:t>
                      </a:r>
                      <a:r>
                        <a:rPr lang="nb-NO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tr-TR" sz="11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1.51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151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A9BFB8-8247-485C-AA0F-E8098C54D28A}"/>
              </a:ext>
            </a:extLst>
          </p:cNvPr>
          <p:cNvSpPr txBox="1"/>
          <p:nvPr/>
        </p:nvSpPr>
        <p:spPr>
          <a:xfrm>
            <a:off x="479986" y="1390875"/>
            <a:ext cx="38475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In near-field w</a:t>
            </a:r>
            <a:r>
              <a:rPr lang="en-US" sz="1400" dirty="0"/>
              <a:t>e were able to compare the seismic and infrasonic arrivals. PMCC results show that the azimuths are 4-5 degrees apart from each other.</a:t>
            </a:r>
          </a:p>
          <a:p>
            <a:endParaRPr lang="en-US" sz="1400" dirty="0"/>
          </a:p>
          <a:p>
            <a:r>
              <a:rPr lang="en-US" sz="1400" dirty="0"/>
              <a:t>Based on the celerity we can say the infrasound signal has a tropospheric arrival [310-341 m/s]</a:t>
            </a:r>
            <a:r>
              <a:rPr lang="tr-TR" sz="1400" dirty="0"/>
              <a:t> (Le Pichon, 2010)</a:t>
            </a:r>
            <a:r>
              <a:rPr lang="en-US" sz="1400" dirty="0"/>
              <a:t>. </a:t>
            </a:r>
            <a:endParaRPr lang="tr-TR" sz="1400" dirty="0"/>
          </a:p>
          <a:p>
            <a:endParaRPr lang="tr-TR" sz="1400" dirty="0"/>
          </a:p>
          <a:p>
            <a:r>
              <a:rPr lang="en-US" sz="1400" dirty="0"/>
              <a:t>Mean frequency </a:t>
            </a:r>
            <a:r>
              <a:rPr lang="tr-TR" sz="1400" dirty="0"/>
              <a:t>of</a:t>
            </a:r>
            <a:r>
              <a:rPr lang="en-US" sz="1400" dirty="0"/>
              <a:t> both infrasound and seismic signals are very close to each other which indicates a good </a:t>
            </a:r>
            <a:r>
              <a:rPr lang="en-US" sz="1400" dirty="0" err="1"/>
              <a:t>seismo</a:t>
            </a:r>
            <a:r>
              <a:rPr lang="en-US" sz="1400" dirty="0"/>
              <a:t>-acoustic coupling and </a:t>
            </a:r>
            <a:r>
              <a:rPr lang="tr-TR" sz="1400" dirty="0"/>
              <a:t>low </a:t>
            </a:r>
            <a:r>
              <a:rPr lang="en-US" sz="1400" dirty="0"/>
              <a:t>high-frequency attenuation </a:t>
            </a:r>
            <a:r>
              <a:rPr lang="tr-TR" sz="1400" dirty="0"/>
              <a:t>thanks</a:t>
            </a:r>
            <a:r>
              <a:rPr lang="en-US" sz="1400" dirty="0"/>
              <a:t> to short distance.</a:t>
            </a:r>
            <a:endParaRPr lang="nb-NO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819133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2.xml><?xml version="1.0" encoding="utf-8"?>
<a:theme xmlns:a="http://schemas.openxmlformats.org/drawingml/2006/main" name="Inner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3.xml><?xml version="1.0" encoding="utf-8"?>
<a:theme xmlns:a="http://schemas.openxmlformats.org/drawingml/2006/main" name="abstrac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4.xml><?xml version="1.0" encoding="utf-8"?>
<a:theme xmlns:a="http://schemas.openxmlformats.org/drawingml/2006/main" name="INTRODUCTIO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5.xml><?xml version="1.0" encoding="utf-8"?>
<a:theme xmlns:a="http://schemas.openxmlformats.org/drawingml/2006/main" name="METHOD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6.xml><?xml version="1.0" encoding="utf-8"?>
<a:theme xmlns:a="http://schemas.openxmlformats.org/drawingml/2006/main" name="RESULT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7.xml><?xml version="1.0" encoding="utf-8"?>
<a:theme xmlns:a="http://schemas.openxmlformats.org/drawingml/2006/main" name="CONCLUSION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07BE2F-22BD-F24E-9160-BD83EB8FA80C}" vid="{C31ECE4E-E000-6741-AD44-91B3D16F5C5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</TotalTime>
  <Words>1319</Words>
  <Application>Microsoft Office PowerPoint</Application>
  <PresentationFormat>On-screen Show (16:9)</PresentationFormat>
  <Paragraphs>153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Avenir Book</vt:lpstr>
      <vt:lpstr>Avenir Heavy</vt:lpstr>
      <vt:lpstr>Avenir Medium</vt:lpstr>
      <vt:lpstr>Calibri</vt:lpstr>
      <vt:lpstr>DIN-Light</vt:lpstr>
      <vt:lpstr>DIN-Medium</vt:lpstr>
      <vt:lpstr>Title Slide</vt:lpstr>
      <vt:lpstr>Inner Slide</vt:lpstr>
      <vt:lpstr>abstract</vt:lpstr>
      <vt:lpstr>INTRODUCTION</vt:lpstr>
      <vt:lpstr>METHODS</vt:lpstr>
      <vt:lpstr>RESULTS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Antoine Turquet</cp:lastModifiedBy>
  <cp:revision>73</cp:revision>
  <cp:lastPrinted>2019-03-26T13:54:24Z</cp:lastPrinted>
  <dcterms:created xsi:type="dcterms:W3CDTF">2019-04-24T06:32:04Z</dcterms:created>
  <dcterms:modified xsi:type="dcterms:W3CDTF">2021-06-17T08:37:00Z</dcterms:modified>
</cp:coreProperties>
</file>